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0" r:id="rId2"/>
    <p:sldId id="309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0" r:id="rId14"/>
    <p:sldId id="322" r:id="rId15"/>
    <p:sldId id="323" r:id="rId16"/>
    <p:sldId id="324" r:id="rId17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94586"/>
  </p:normalViewPr>
  <p:slideViewPr>
    <p:cSldViewPr>
      <p:cViewPr>
        <p:scale>
          <a:sx n="135" d="100"/>
          <a:sy n="135" d="100"/>
        </p:scale>
        <p:origin x="312" y="144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2018. 5. 1.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48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6987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42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429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1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02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58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02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304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69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167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64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7018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447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747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4.wdp"/><Relationship Id="rId5" Type="http://schemas.openxmlformats.org/officeDocument/2006/relationships/image" Target="../media/image17.jpe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xmlns="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 smtClean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Neural Network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807868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69" y="1876425"/>
            <a:ext cx="7678326" cy="40386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9" y="1876425"/>
            <a:ext cx="7678326" cy="403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469" y="3272803"/>
            <a:ext cx="4603750" cy="267335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38370" y="1495425"/>
            <a:ext cx="7266411" cy="4146550"/>
            <a:chOff x="2607469" y="1800225"/>
            <a:chExt cx="7266411" cy="41465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469" y="1800225"/>
              <a:ext cx="7266411" cy="41465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017669" y="3721099"/>
              <a:ext cx="17526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69" y="5070987"/>
            <a:ext cx="5200650" cy="1653663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69" y="1647825"/>
            <a:ext cx="7867242" cy="437515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2150269" y="6406081"/>
            <a:ext cx="853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곱셈 노드의 역전파는 순방향 입력 신호가 필요함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4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69" y="1647825"/>
            <a:ext cx="7867242" cy="437515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2150269" y="6406081"/>
            <a:ext cx="853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곱셈 노드의 역전파는 순방향 입력 신호가 필요함</a:t>
            </a:r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69" y="1724025"/>
            <a:ext cx="7461250" cy="4331207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Computational Graph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63024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Backpropagation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52186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1838325"/>
            <a:ext cx="10515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Neuron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D3F3F0-39F8-4AB1-BC2F-888D7696FE8B}"/>
              </a:ext>
            </a:extLst>
          </p:cNvPr>
          <p:cNvCxnSpPr/>
          <p:nvPr/>
        </p:nvCxnSpPr>
        <p:spPr>
          <a:xfrm flipH="1">
            <a:off x="8551069" y="4695825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D7BFAB5-A0E7-40FF-95A0-72B8E9578507}"/>
              </a:ext>
            </a:extLst>
          </p:cNvPr>
          <p:cNvCxnSpPr/>
          <p:nvPr/>
        </p:nvCxnSpPr>
        <p:spPr>
          <a:xfrm flipH="1">
            <a:off x="8551069" y="5232166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94" y="1190625"/>
            <a:ext cx="7462875" cy="4813554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855869" y="4543425"/>
            <a:ext cx="350520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10</a:t>
            </a:r>
            <a:r>
              <a:rPr kumimoji="1" lang="en-US" altLang="ko-KR" baseline="30000" dirty="0" smtClean="0"/>
              <a:t>11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neurons in human brain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One neuron is connected to 10</a:t>
            </a:r>
            <a:r>
              <a:rPr kumimoji="1" lang="en-US" altLang="ko-KR" baseline="30000" dirty="0" smtClean="0"/>
              <a:t>3</a:t>
            </a:r>
            <a:r>
              <a:rPr kumimoji="1" lang="en-US" altLang="ko-KR" dirty="0" smtClean="0"/>
              <a:t> other neurons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CD3F3F0-39F8-4AB1-BC2F-888D7696FE8B}"/>
              </a:ext>
            </a:extLst>
          </p:cNvPr>
          <p:cNvCxnSpPr/>
          <p:nvPr/>
        </p:nvCxnSpPr>
        <p:spPr>
          <a:xfrm flipH="1">
            <a:off x="4122021" y="5900218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5"/>
              <p:cNvSpPr txBox="1"/>
              <p:nvPr/>
            </p:nvSpPr>
            <p:spPr>
              <a:xfrm>
                <a:off x="4312387" y="5762625"/>
                <a:ext cx="5867400" cy="64633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0" dirty="0" smtClean="0"/>
                  <a:t>Decision boundary: 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387" y="5762625"/>
                <a:ext cx="5867400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31"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69" y="1906659"/>
            <a:ext cx="7016750" cy="2645237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972390" y="1537327"/>
            <a:ext cx="6799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input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5131579" y="1736784"/>
            <a:ext cx="9117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weights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8017669" y="3705225"/>
            <a:ext cx="19443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</a:t>
            </a:r>
            <a:r>
              <a:rPr kumimoji="1" lang="en-US" altLang="ko-KR" dirty="0" smtClean="0"/>
              <a:t>ctivation function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7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5"/>
              <p:cNvSpPr txBox="1"/>
              <p:nvPr/>
            </p:nvSpPr>
            <p:spPr>
              <a:xfrm>
                <a:off x="1083469" y="2105025"/>
                <a:ext cx="8305800" cy="286232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b="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일반적인 학습의 순서</a:t>
                </a:r>
                <a:endParaRPr kumimoji="1" lang="en-US" altLang="ko-KR" b="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구조를 정의하고 분류 과정을 수학식으로 표현</a:t>
                </a:r>
                <a:r>
                  <a:rPr kumimoji="1" lang="en-US" altLang="ko-KR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매개변수 집합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𝜃</m:t>
                    </m:r>
                    <m:r>
                      <a:rPr kumimoji="1" lang="en-US" altLang="ko-KR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</m:oMath>
                </a14:m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로 정의 됨</a:t>
                </a:r>
                <a:r>
                  <a:rPr kumimoji="1" lang="en-US" altLang="ko-KR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kumimoji="1" lang="en-US" altLang="ko-KR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분류기의 품질을 측정할 수 있는 </a:t>
                </a:r>
                <a:r>
                  <a:rPr kumimoji="1" lang="en-US" altLang="ko-KR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cost function</a:t>
                </a:r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𝐽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𝜃</m:t>
                        </m:r>
                      </m:e>
                    </m:d>
                  </m:oMath>
                </a14:m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정의</a:t>
                </a:r>
                <a:endParaRPr kumimoji="1" lang="en-US" altLang="ko-KR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kumimoji="1" lang="en-US" altLang="ko-KR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𝐽</m:t>
                    </m:r>
                    <m:d>
                      <m:dPr>
                        <m:ctrlPr>
                          <a:rPr kumimoji="1" lang="en-US" altLang="ko-KR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𝜃</m:t>
                        </m:r>
                      </m:e>
                    </m:d>
                  </m:oMath>
                </a14:m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최소로 하는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𝜃</m:t>
                    </m:r>
                  </m:oMath>
                </a14:m>
                <a:r>
                  <a:rPr kumimoji="1" lang="ko-KR" altLang="en-US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찾기 위한 알고리즘을 설계</a:t>
                </a:r>
                <a:endParaRPr kumimoji="1" lang="en-US" altLang="ko-KR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buAutoNum type="arabicPeriod"/>
                </a:pPr>
                <a:endParaRPr kumimoji="1" lang="ko-KR" altLang="en-US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2105025"/>
                <a:ext cx="8305800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2363122" y="483012"/>
            <a:ext cx="11430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Training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225474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상자 11"/>
              <p:cNvSpPr txBox="1"/>
              <p:nvPr/>
            </p:nvSpPr>
            <p:spPr>
              <a:xfrm>
                <a:off x="9465469" y="2562225"/>
                <a:ext cx="19812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𝜏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dirty="0" smtClean="0"/>
              </a:p>
            </p:txBody>
          </p:sp>
        </mc:Choice>
        <mc:Fallback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469" y="2562225"/>
                <a:ext cx="1981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텍스트 상자 13"/>
              <p:cNvSpPr txBox="1"/>
              <p:nvPr/>
            </p:nvSpPr>
            <p:spPr>
              <a:xfrm>
                <a:off x="9465469" y="3248025"/>
                <a:ext cx="3200400" cy="79964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R" b="0" dirty="0" smtClean="0"/>
              </a:p>
            </p:txBody>
          </p:sp>
        </mc:Choice>
        <mc:Fallback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469" y="3248025"/>
                <a:ext cx="3200400" cy="7996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텍스트 상자 14"/>
              <p:cNvSpPr txBox="1"/>
              <p:nvPr/>
            </p:nvSpPr>
            <p:spPr>
              <a:xfrm>
                <a:off x="9465469" y="4314825"/>
                <a:ext cx="3200400" cy="89697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0" dirty="0" smtClean="0"/>
                  <a:t>Gradient Descent method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en-US" altLang="ko-KR" b="0" dirty="0" smtClean="0"/>
              </a:p>
            </p:txBody>
          </p:sp>
        </mc:Choice>
        <mc:Fallback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469" y="4314825"/>
                <a:ext cx="3200400" cy="896977"/>
              </a:xfrm>
              <a:prstGeom prst="rect">
                <a:avLst/>
              </a:prstGeom>
              <a:blipFill rotWithShape="0">
                <a:blip r:embed="rId6"/>
                <a:stretch>
                  <a:fillRect l="-1714" t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363122" y="483012"/>
            <a:ext cx="11430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Training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225474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1041" t="20781" r="7011" b="23803"/>
          <a:stretch/>
        </p:blipFill>
        <p:spPr>
          <a:xfrm>
            <a:off x="3902869" y="1876425"/>
            <a:ext cx="5334000" cy="48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363121" y="483012"/>
            <a:ext cx="519734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M JUA_OTF" charset="-127"/>
                <a:ea typeface="BM JUA_OTF" charset="-127"/>
                <a:cs typeface="BM JUA_OTF" charset="-127"/>
              </a:rPr>
              <a:t>Training - example</a:t>
            </a:r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2254749" y="588579"/>
            <a:ext cx="0" cy="25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4"/>
              <p:cNvSpPr txBox="1"/>
              <p:nvPr/>
            </p:nvSpPr>
            <p:spPr>
              <a:xfrm>
                <a:off x="1693069" y="1647825"/>
                <a:ext cx="5943600" cy="258532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smtClean="0"/>
                  <a:t>a = (0,0)</a:t>
                </a:r>
                <a:r>
                  <a:rPr kumimoji="1" lang="en-US" altLang="ko-KR" baseline="30000" dirty="0" smtClean="0"/>
                  <a:t>T</a:t>
                </a:r>
                <a:r>
                  <a:rPr kumimoji="1" lang="en-US" altLang="ko-KR" dirty="0" smtClean="0"/>
                  <a:t>,  t</a:t>
                </a:r>
                <a:r>
                  <a:rPr kumimoji="1" lang="en-US" altLang="ko-KR" baseline="-25000" dirty="0" smtClean="0"/>
                  <a:t>a</a:t>
                </a:r>
                <a:r>
                  <a:rPr kumimoji="1" lang="en-US" altLang="ko-KR" dirty="0" smtClean="0"/>
                  <a:t> = -1                  </a:t>
                </a:r>
              </a:p>
              <a:p>
                <a:r>
                  <a:rPr kumimoji="1" lang="en-US" altLang="ko-KR" dirty="0" smtClean="0"/>
                  <a:t>b = (1,0)</a:t>
                </a:r>
                <a:r>
                  <a:rPr kumimoji="1" lang="en-US" altLang="ko-KR" baseline="30000" dirty="0" smtClean="0"/>
                  <a:t>T</a:t>
                </a:r>
                <a:r>
                  <a:rPr kumimoji="1" lang="en-US" altLang="ko-KR" dirty="0" smtClean="0"/>
                  <a:t>,  </a:t>
                </a:r>
                <a:r>
                  <a:rPr kumimoji="1" lang="en-US" altLang="ko-KR" dirty="0" err="1" smtClean="0"/>
                  <a:t>t</a:t>
                </a:r>
                <a:r>
                  <a:rPr kumimoji="1" lang="en-US" altLang="ko-KR" baseline="-25000" dirty="0" err="1" smtClean="0"/>
                  <a:t>b</a:t>
                </a:r>
                <a:r>
                  <a:rPr kumimoji="1" lang="en-US" altLang="ko-KR" dirty="0" smtClean="0"/>
                  <a:t> = 1</a:t>
                </a:r>
              </a:p>
              <a:p>
                <a:r>
                  <a:rPr kumimoji="1" lang="en-US" altLang="ko-KR" dirty="0" smtClean="0"/>
                  <a:t>c = (0,1)</a:t>
                </a:r>
                <a:r>
                  <a:rPr kumimoji="1" lang="en-US" altLang="ko-KR" baseline="30000" dirty="0" smtClean="0"/>
                  <a:t>T</a:t>
                </a:r>
                <a:r>
                  <a:rPr kumimoji="1" lang="en-US" altLang="ko-KR" dirty="0" smtClean="0"/>
                  <a:t>,  </a:t>
                </a:r>
                <a:r>
                  <a:rPr kumimoji="1" lang="en-US" altLang="ko-KR" dirty="0" err="1" smtClean="0"/>
                  <a:t>t</a:t>
                </a:r>
                <a:r>
                  <a:rPr kumimoji="1" lang="en-US" altLang="ko-KR" baseline="-25000" dirty="0" err="1" smtClean="0"/>
                  <a:t>c</a:t>
                </a:r>
                <a:r>
                  <a:rPr kumimoji="1" lang="en-US" altLang="ko-KR" dirty="0" smtClean="0"/>
                  <a:t> = 1</a:t>
                </a:r>
              </a:p>
              <a:p>
                <a:r>
                  <a:rPr kumimoji="1" lang="en-US" altLang="ko-KR" dirty="0" smtClean="0"/>
                  <a:t>d = (1,1)</a:t>
                </a:r>
                <a:r>
                  <a:rPr kumimoji="1" lang="en-US" altLang="ko-KR" baseline="30000" dirty="0" smtClean="0"/>
                  <a:t>T</a:t>
                </a:r>
                <a:r>
                  <a:rPr kumimoji="1" lang="en-US" altLang="ko-KR" dirty="0" smtClean="0"/>
                  <a:t>,  t</a:t>
                </a:r>
                <a14:m>
                  <m:oMath xmlns:m="http://schemas.openxmlformats.org/officeDocument/2006/math">
                    <m:r>
                      <a:rPr kumimoji="1" lang="en-US" altLang="ko-KR" i="1" baseline="-2500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en-US" altLang="ko-KR" dirty="0" smtClean="0"/>
                  <a:t> = 1</a:t>
                </a:r>
              </a:p>
              <a:p>
                <a:endParaRPr kumimoji="1" lang="en-US" altLang="ko-KR" dirty="0"/>
              </a:p>
              <a:p>
                <a:r>
                  <a:rPr kumimoji="1" lang="en-US" altLang="ko-KR" dirty="0" smtClean="0"/>
                  <a:t>Initial w(0) = (-0.5, 0.75)</a:t>
                </a:r>
                <a:r>
                  <a:rPr kumimoji="1" lang="en-US" altLang="ko-KR" baseline="30000" dirty="0" smtClean="0"/>
                  <a:t>T</a:t>
                </a:r>
                <a:r>
                  <a:rPr kumimoji="1" lang="en-US" altLang="ko-KR" dirty="0" smtClean="0"/>
                  <a:t>,  b(0) = 0.375</a:t>
                </a:r>
              </a:p>
              <a:p>
                <a:endParaRPr kumimoji="1" lang="en-US" altLang="ko-KR" dirty="0"/>
              </a:p>
              <a:p>
                <a:r>
                  <a:rPr kumimoji="1" lang="en-US" altLang="ko-KR" dirty="0" smtClean="0"/>
                  <a:t>Learning rate = 0.4</a:t>
                </a: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69" y="1647825"/>
                <a:ext cx="5943600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923" t="-1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3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Multi-layer 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5063" t="32871" r="17506" b="24812"/>
          <a:stretch/>
        </p:blipFill>
        <p:spPr>
          <a:xfrm>
            <a:off x="3979069" y="1343025"/>
            <a:ext cx="5791200" cy="3200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텍스트 상자 7"/>
              <p:cNvSpPr txBox="1"/>
              <p:nvPr/>
            </p:nvSpPr>
            <p:spPr>
              <a:xfrm>
                <a:off x="2226469" y="5357274"/>
                <a:ext cx="5867400" cy="12958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baseline="-25000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ko-KR" b="0" i="1" baseline="-25000" smtClean="0">
                        <a:latin typeface="Cambria Math" charset="0"/>
                      </a:rPr>
                      <m:t>1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kumimoji="1" lang="ko-KR" altLang="en-US" dirty="0" smtClean="0"/>
                  <a:t> 이고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baseline="-2500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i="1">
                        <a:latin typeface="Cambria Math" charset="0"/>
                      </a:rPr>
                      <m:t>𝑋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𝑏</m:t>
                    </m:r>
                    <m:r>
                      <a:rPr kumimoji="1" lang="en-US" altLang="ko-KR" b="0" i="1" baseline="-25000" smtClean="0">
                        <a:latin typeface="Cambria Math" charset="0"/>
                      </a:rPr>
                      <m:t>2</m:t>
                    </m:r>
                    <m:r>
                      <a:rPr kumimoji="1" lang="en-US" altLang="ko-KR" i="1" smtClean="0">
                        <a:latin typeface="Cambria Math" charset="0"/>
                      </a:rPr>
                      <m:t>&gt;</m:t>
                    </m:r>
                    <m:r>
                      <a:rPr kumimoji="1" lang="en-US" altLang="ko-KR" i="1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ko-KR" altLang="en-US" dirty="0" smtClean="0"/>
                  <a:t> 이면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𝜔</m:t>
                    </m:r>
                    <m:r>
                      <a:rPr kumimoji="1" lang="en-US" altLang="ko-KR" b="0" i="1" baseline="-2500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kumimoji="1" lang="ko-KR" altLang="en-US" dirty="0" smtClean="0"/>
                  <a:t>  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i="1" baseline="-2500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i="1">
                        <a:latin typeface="Cambria Math" charset="0"/>
                      </a:rPr>
                      <m:t>𝑋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𝑏</m:t>
                    </m:r>
                    <m:r>
                      <a:rPr kumimoji="1" lang="en-US" altLang="ko-KR" i="1" baseline="-25000">
                        <a:latin typeface="Cambria Math" charset="0"/>
                      </a:rPr>
                      <m:t>1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ko-KR" i="1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ko-KR" altLang="en-US" dirty="0" smtClean="0"/>
                  <a:t>이거나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i="1" baseline="-2500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i="1">
                        <a:latin typeface="Cambria Math" charset="0"/>
                      </a:rPr>
                      <m:t>𝑋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𝑏</m:t>
                    </m:r>
                    <m:r>
                      <a:rPr kumimoji="1" lang="en-US" altLang="ko-KR" i="1" baseline="-25000">
                        <a:latin typeface="Cambria Math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ko-KR" i="1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ko-KR" altLang="en-US" dirty="0"/>
                  <a:t> 이면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𝑋</m:t>
                    </m:r>
                    <m:r>
                      <a:rPr kumimoji="1" lang="en-US" altLang="ko-KR" i="1">
                        <a:latin typeface="Cambria Math" charset="0"/>
                      </a:rPr>
                      <m:t>∈</m:t>
                    </m:r>
                    <m:r>
                      <a:rPr kumimoji="1" lang="en-US" altLang="ko-KR" i="1">
                        <a:latin typeface="Cambria Math" charset="0"/>
                      </a:rPr>
                      <m:t>𝜔</m:t>
                    </m:r>
                    <m:r>
                      <a:rPr kumimoji="1" lang="en-US" altLang="ko-KR" b="0" i="1" baseline="-2500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ko-KR" altLang="en-US" dirty="0"/>
                  <a:t>  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endParaRPr kumimoji="1" lang="ko-KR" altLang="en-US" dirty="0"/>
              </a:p>
            </p:txBody>
          </p:sp>
        </mc:Choice>
        <mc:Fallback>
          <p:sp>
            <p:nvSpPr>
              <p:cNvPr id="8" name="텍스트 상자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69" y="5357274"/>
                <a:ext cx="5867400" cy="1295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758" t="12184" r="29848" b="72167"/>
          <a:stretch/>
        </p:blipFill>
        <p:spPr>
          <a:xfrm>
            <a:off x="8398669" y="4924425"/>
            <a:ext cx="4547199" cy="18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6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Multi-layer Perceptron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758" t="27993" r="14885" b="45199"/>
          <a:stretch/>
        </p:blipFill>
        <p:spPr>
          <a:xfrm>
            <a:off x="626269" y="2181225"/>
            <a:ext cx="5599869" cy="2971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8331" t="56365" r="14312" b="4454"/>
          <a:stretch/>
        </p:blipFill>
        <p:spPr>
          <a:xfrm>
            <a:off x="6874669" y="1495425"/>
            <a:ext cx="559986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xmlns="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397669" y="43372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07796"/>
                </a:solidFill>
                <a:latin typeface="BM JUA_OTF" charset="-127"/>
                <a:ea typeface="BM JUA_OTF" charset="-127"/>
                <a:cs typeface="BM JUA_OTF" charset="-127"/>
              </a:rPr>
              <a:t>Chain rule</a:t>
            </a:r>
            <a:endParaRPr kumimoji="1" lang="ko-KR" altLang="en-US" sz="2400" dirty="0">
              <a:solidFill>
                <a:srgbClr val="607796"/>
              </a:solidFill>
              <a:uFillTx/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034"/>
          <a:stretch/>
        </p:blipFill>
        <p:spPr>
          <a:xfrm>
            <a:off x="854869" y="1571625"/>
            <a:ext cx="6931339" cy="289391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455941" y="3149563"/>
            <a:ext cx="4922709" cy="3363810"/>
            <a:chOff x="7710008" y="3248025"/>
            <a:chExt cx="4922709" cy="33638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069" y="3399580"/>
              <a:ext cx="4843648" cy="321225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710008" y="3248025"/>
              <a:ext cx="1526861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5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27273</TotalTime>
  <Words>315</Words>
  <Application>Microsoft Macintosh PowerPoint</Application>
  <PresentationFormat>사용자 지정</PresentationFormat>
  <Paragraphs>71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BM JUA_OTF</vt:lpstr>
      <vt:lpstr>Calibri</vt:lpstr>
      <vt:lpstr>Cambria Math</vt:lpstr>
      <vt:lpstr>Mangal</vt:lpstr>
      <vt:lpstr>Nanum Gothic</vt:lpstr>
      <vt:lpstr>Times New Roman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송 석정</cp:lastModifiedBy>
  <cp:revision>471</cp:revision>
  <cp:lastPrinted>2018-03-21T01:38:39Z</cp:lastPrinted>
  <dcterms:created xsi:type="dcterms:W3CDTF">2017-04-06T11:00:31Z</dcterms:created>
  <dcterms:modified xsi:type="dcterms:W3CDTF">2018-05-01T17:18:43Z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